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6" r:id="rId3"/>
    <p:sldId id="511" r:id="rId4"/>
    <p:sldId id="549" r:id="rId5"/>
    <p:sldId id="550" r:id="rId6"/>
    <p:sldId id="551" r:id="rId7"/>
    <p:sldId id="552" r:id="rId8"/>
    <p:sldId id="553" r:id="rId9"/>
    <p:sldId id="554" r:id="rId10"/>
    <p:sldId id="555" r:id="rId11"/>
    <p:sldId id="556" r:id="rId12"/>
    <p:sldId id="557" r:id="rId13"/>
    <p:sldId id="558" r:id="rId14"/>
    <p:sldId id="559" r:id="rId15"/>
    <p:sldId id="560" r:id="rId16"/>
    <p:sldId id="561" r:id="rId17"/>
    <p:sldId id="562" r:id="rId18"/>
    <p:sldId id="388" r:id="rId19"/>
  </p:sldIdLst>
  <p:sldSz cx="12192000" cy="6858000"/>
  <p:notesSz cx="6858000" cy="9144000"/>
  <p:embeddedFontLs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微软雅黑" panose="020B0503020204020204" pitchFamily="34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0" userDrawn="1">
          <p15:clr>
            <a:srgbClr val="A4A3A4"/>
          </p15:clr>
        </p15:guide>
        <p15:guide id="2" orient="horz" pos="3337" userDrawn="1">
          <p15:clr>
            <a:srgbClr val="A4A3A4"/>
          </p15:clr>
        </p15:guide>
        <p15:guide id="3" orient="horz" pos="3453" userDrawn="1">
          <p15:clr>
            <a:srgbClr val="A4A3A4"/>
          </p15:clr>
        </p15:guide>
        <p15:guide id="4" orient="horz" pos="4201" userDrawn="1">
          <p15:clr>
            <a:srgbClr val="A4A3A4"/>
          </p15:clr>
        </p15:guide>
        <p15:guide id="5" orient="horz" pos="3067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orient="horz" pos="2520" userDrawn="1">
          <p15:clr>
            <a:srgbClr val="A4A3A4"/>
          </p15:clr>
        </p15:guide>
        <p15:guide id="9" pos="959" userDrawn="1">
          <p15:clr>
            <a:srgbClr val="A4A3A4"/>
          </p15:clr>
        </p15:guide>
        <p15:guide id="10" pos="3820" userDrawn="1">
          <p15:clr>
            <a:srgbClr val="A4A3A4"/>
          </p15:clr>
        </p15:guide>
        <p15:guide id="11" pos="6828" userDrawn="1">
          <p15:clr>
            <a:srgbClr val="A4A3A4"/>
          </p15:clr>
        </p15:guide>
        <p15:guide id="12" pos="4667" userDrawn="1">
          <p15:clr>
            <a:srgbClr val="A4A3A4"/>
          </p15:clr>
        </p15:guide>
        <p15:guide id="13" pos="906" userDrawn="1">
          <p15:clr>
            <a:srgbClr val="A4A3A4"/>
          </p15:clr>
        </p15:guide>
        <p15:guide id="14" pos="4475" userDrawn="1">
          <p15:clr>
            <a:srgbClr val="A4A3A4"/>
          </p15:clr>
        </p15:guide>
        <p15:guide id="15" pos="4294" userDrawn="1">
          <p15:clr>
            <a:srgbClr val="A4A3A4"/>
          </p15:clr>
        </p15:guide>
        <p15:guide id="16" pos="53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7" clrIdx="0"/>
  <p:cmAuthor id="1" name="ThinkPad" initials="T" lastIdx="1" clrIdx="1"/>
  <p:cmAuthor id="2" name="wang yamei" initials="wy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4FB"/>
    <a:srgbClr val="46BCB9"/>
    <a:srgbClr val="FF66FF"/>
    <a:srgbClr val="8CD6F0"/>
    <a:srgbClr val="CC0099"/>
    <a:srgbClr val="4DA3BB"/>
    <a:srgbClr val="82BFD0"/>
    <a:srgbClr val="81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3741" autoAdjust="0"/>
  </p:normalViewPr>
  <p:slideViewPr>
    <p:cSldViewPr snapToGrid="0" showGuides="1">
      <p:cViewPr varScale="1">
        <p:scale>
          <a:sx n="45" d="100"/>
          <a:sy n="45" d="100"/>
        </p:scale>
        <p:origin x="80" y="1168"/>
      </p:cViewPr>
      <p:guideLst>
        <p:guide orient="horz" pos="1340"/>
        <p:guide orient="horz" pos="3337"/>
        <p:guide orient="horz" pos="3453"/>
        <p:guide orient="horz" pos="4201"/>
        <p:guide orient="horz" pos="3067"/>
        <p:guide orient="horz" pos="4292"/>
        <p:guide orient="horz" pos="3634"/>
        <p:guide orient="horz" pos="2520"/>
        <p:guide pos="959"/>
        <p:guide pos="3820"/>
        <p:guide pos="6828"/>
        <p:guide pos="4667"/>
        <p:guide pos="906"/>
        <p:guide pos="4475"/>
        <p:guide pos="4294"/>
        <p:guide pos="53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EE928E-436B-40AF-8D7B-C3AFED9B881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7C3B65-68E3-4F06-8AD1-43590D1219E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12" descr="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94475"/>
            <a:ext cx="122047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13" descr="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47925"/>
            <a:ext cx="10206038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4" descr="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0800" y="2447925"/>
            <a:ext cx="19812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9F60-1F3E-4C12-95E6-739596A2777B}" type="slidenum">
              <a:rPr lang="zh-CN" altLang="en-US"/>
            </a:fld>
            <a:endParaRPr lang="zh-CN" altLang="en-US"/>
          </a:p>
        </p:txBody>
      </p:sp>
      <p:pic>
        <p:nvPicPr>
          <p:cNvPr id="10" name="图片 9" descr="图片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31170" y="2567305"/>
            <a:ext cx="1250315" cy="1250315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F349-961B-485F-B44D-9C4D769FB5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A78B-1296-4E39-9EC2-FB8D57C792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 b="705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2"/>
          <p:cNvGrpSpPr>
            <a:grpSpLocks noChangeAspect="1"/>
          </p:cNvGrpSpPr>
          <p:nvPr userDrawn="1"/>
        </p:nvGrpSpPr>
        <p:grpSpPr bwMode="auto">
          <a:xfrm rot="-5400000">
            <a:off x="-323850" y="261938"/>
            <a:ext cx="647700" cy="647700"/>
            <a:chOff x="3246878" y="-2340000"/>
            <a:chExt cx="4680000" cy="4680000"/>
          </a:xfrm>
        </p:grpSpPr>
        <p:sp>
          <p:nvSpPr>
            <p:cNvPr id="4" name="任意多边形 3"/>
            <p:cNvSpPr>
              <a:spLocks noChangeAspect="1"/>
            </p:cNvSpPr>
            <p:nvPr/>
          </p:nvSpPr>
          <p:spPr>
            <a:xfrm rot="18900000">
              <a:off x="3246878" y="-2340000"/>
              <a:ext cx="4680000" cy="4680000"/>
            </a:xfrm>
            <a:custGeom>
              <a:avLst/>
              <a:gdLst>
                <a:gd name="connsiteX0" fmla="*/ 33159 w 5400001"/>
                <a:gd name="connsiteY0" fmla="*/ 0 h 5400001"/>
                <a:gd name="connsiteX1" fmla="*/ 5400000 w 5400001"/>
                <a:gd name="connsiteY1" fmla="*/ 5366842 h 5400001"/>
                <a:gd name="connsiteX2" fmla="*/ 5400001 w 5400001"/>
                <a:gd name="connsiteY2" fmla="*/ 5400001 h 5400001"/>
                <a:gd name="connsiteX3" fmla="*/ 0 w 5400001"/>
                <a:gd name="connsiteY3" fmla="*/ 5400000 h 5400001"/>
                <a:gd name="connsiteX4" fmla="*/ 0 w 5400001"/>
                <a:gd name="connsiteY4" fmla="*/ 0 h 540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01" h="5400001">
                  <a:moveTo>
                    <a:pt x="33159" y="0"/>
                  </a:moveTo>
                  <a:lnTo>
                    <a:pt x="5400000" y="5366842"/>
                  </a:lnTo>
                  <a:lnTo>
                    <a:pt x="5400001" y="5400001"/>
                  </a:lnTo>
                  <a:lnTo>
                    <a:pt x="0" y="540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5" name="任意多边形 4"/>
            <p:cNvSpPr>
              <a:spLocks noChangeAspect="1"/>
            </p:cNvSpPr>
            <p:nvPr/>
          </p:nvSpPr>
          <p:spPr>
            <a:xfrm rot="18900000">
              <a:off x="3613937" y="-1972941"/>
              <a:ext cx="3945882" cy="3945882"/>
            </a:xfrm>
            <a:custGeom>
              <a:avLst/>
              <a:gdLst>
                <a:gd name="connsiteX0" fmla="*/ 33161 w 3939326"/>
                <a:gd name="connsiteY0" fmla="*/ 0 h 3939325"/>
                <a:gd name="connsiteX1" fmla="*/ 3939326 w 3939326"/>
                <a:gd name="connsiteY1" fmla="*/ 3906164 h 3939325"/>
                <a:gd name="connsiteX2" fmla="*/ 3939325 w 3939326"/>
                <a:gd name="connsiteY2" fmla="*/ 3939325 h 3939325"/>
                <a:gd name="connsiteX3" fmla="*/ 0 w 3939326"/>
                <a:gd name="connsiteY3" fmla="*/ 3939325 h 3939325"/>
                <a:gd name="connsiteX4" fmla="*/ 0 w 3939326"/>
                <a:gd name="connsiteY4" fmla="*/ 0 h 393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9326" h="3939325">
                  <a:moveTo>
                    <a:pt x="33161" y="0"/>
                  </a:moveTo>
                  <a:lnTo>
                    <a:pt x="3939326" y="3906164"/>
                  </a:lnTo>
                  <a:lnTo>
                    <a:pt x="3939325" y="3939325"/>
                  </a:lnTo>
                  <a:lnTo>
                    <a:pt x="0" y="3939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4F43-075F-4AFC-80BC-1EF098310A82}" type="slidenum">
              <a:rPr lang="zh-CN" altLang="en-US"/>
            </a:fld>
            <a:endParaRPr lang="zh-CN" altLang="en-US"/>
          </a:p>
        </p:txBody>
      </p:sp>
      <p:pic>
        <p:nvPicPr>
          <p:cNvPr id="11" name="图片 10" descr="图片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127635"/>
            <a:ext cx="1081405" cy="1081405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2AD6-57EB-4216-92F6-8C6C8FDDE6C7}" type="datetime1">
              <a:rPr lang="zh-CN" altLang="en-US"/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71E4-6F0A-4814-9630-94D9244427F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2544-06E9-4239-A588-4B7FD27521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D7F9-470A-4A3C-A243-CE17A1528B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12192000" cy="1116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2051" name="图片 6" descr="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525" y="6594475"/>
            <a:ext cx="122047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3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BB4C1C1-244D-4344-9AA4-DCB65F80F1C0}" type="slidenum">
              <a:rPr lang="zh-CN" altLang="en-US"/>
            </a:fld>
            <a:endParaRPr lang="zh-CN" altLang="en-US"/>
          </a:p>
        </p:txBody>
      </p:sp>
      <p:pic>
        <p:nvPicPr>
          <p:cNvPr id="2057" name="图片 10" descr="2-01.png"/>
          <p:cNvPicPr>
            <a:picLocks noChangeAspect="1" noChangeArrowheads="1"/>
          </p:cNvPicPr>
          <p:nvPr userDrawn="1"/>
        </p:nvPicPr>
        <p:blipFill>
          <a:blip r:embed="rId9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3760788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图片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89615" y="34925"/>
            <a:ext cx="1081405" cy="10814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advClick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8910" y="458470"/>
            <a:ext cx="8815705" cy="166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65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anose="02010600030101010101" pitchFamily="2" charset="-122"/>
            </a:endParaRPr>
          </a:p>
          <a:p>
            <a:pPr algn="ctr" fontAlgn="auto">
              <a:lnSpc>
                <a:spcPct val="65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anose="02010600030101010101" pitchFamily="2" charset="-122"/>
            </a:endParaRPr>
          </a:p>
          <a:p>
            <a:pPr algn="ctr" fontAlgn="auto">
              <a:lnSpc>
                <a:spcPct val="65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anose="02010600030101010101" pitchFamily="2" charset="-122"/>
            </a:endParaRPr>
          </a:p>
          <a:p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altLang="zh-CN" sz="3200" dirty="0"/>
          </a:p>
          <a:p>
            <a:pPr algn="ctr"/>
            <a:r>
              <a:rPr lang="zh-CN" altLang="en-US" sz="3600" b="1" dirty="0">
                <a:latin typeface="+mj-ea"/>
                <a:ea typeface="+mj-ea"/>
              </a:rPr>
              <a:t>项目名称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172" name="矩形 6"/>
          <p:cNvSpPr>
            <a:spLocks noChangeArrowheads="1"/>
          </p:cNvSpPr>
          <p:nvPr/>
        </p:nvSpPr>
        <p:spPr bwMode="auto">
          <a:xfrm>
            <a:off x="3714115" y="4283075"/>
            <a:ext cx="5466080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主要研究者：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申办者：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8300" y="738188"/>
            <a:ext cx="6997700" cy="1108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b="1">
                <a:solidFill>
                  <a:srgbClr val="002060"/>
                </a:solidFill>
                <a:latin typeface="+mj-ea"/>
                <a:ea typeface="+mj-ea"/>
              </a:rPr>
              <a:t>上海市（复旦大学</a:t>
            </a:r>
            <a:r>
              <a:rPr lang="zh-CN" altLang="en-US" sz="3600" b="1" dirty="0">
                <a:solidFill>
                  <a:srgbClr val="002060"/>
                </a:solidFill>
                <a:latin typeface="+mj-ea"/>
                <a:ea typeface="+mj-ea"/>
              </a:rPr>
              <a:t>附属）</a:t>
            </a:r>
            <a:endParaRPr lang="en-US" altLang="zh-CN" sz="36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b="1" dirty="0">
                <a:solidFill>
                  <a:srgbClr val="002060"/>
                </a:solidFill>
                <a:latin typeface="+mj-ea"/>
                <a:ea typeface="+mj-ea"/>
              </a:rPr>
              <a:t>公共卫生临床中心</a:t>
            </a:r>
            <a:endParaRPr lang="zh-CN" altLang="en-US" sz="36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352964" cy="114641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</a:rPr>
              <a:t>相关检查及随访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352964" cy="114641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</a:rPr>
              <a:t>研究流程图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352964" cy="114641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</a:rPr>
              <a:t>数据统计分析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352964" cy="114641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</a:rPr>
              <a:t>知情同意过程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352964" cy="114641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</a:rPr>
              <a:t>知情同意书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352964" cy="114641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</a:rPr>
              <a:t>招募广告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352964" cy="114641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</a:rPr>
              <a:t>研究团队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7035" y="2129790"/>
            <a:ext cx="8978900" cy="3168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5400" b="1" dirty="0" smtClean="0">
                <a:gradFill>
                  <a:gsLst>
                    <a:gs pos="50000">
                      <a:schemeClr val="accent5"/>
                    </a:gs>
                    <a:gs pos="0">
                      <a:schemeClr val="accent5">
                        <a:lumMod val="25000"/>
                        <a:lumOff val="75000"/>
                      </a:schemeClr>
                    </a:gs>
                    <a:gs pos="100000">
                      <a:schemeClr val="accent5">
                        <a:lumMod val="8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欢迎专家提出宝贵意见，</a:t>
            </a:r>
            <a:endParaRPr lang="zh-CN" altLang="en-US" sz="5400" b="1" dirty="0" smtClean="0">
              <a:gradFill>
                <a:gsLst>
                  <a:gs pos="50000">
                    <a:schemeClr val="accent5"/>
                  </a:gs>
                  <a:gs pos="0">
                    <a:schemeClr val="accent5">
                      <a:lumMod val="25000"/>
                      <a:lumOff val="75000"/>
                    </a:schemeClr>
                  </a:gs>
                  <a:gs pos="100000">
                    <a:schemeClr val="accent5">
                      <a:lumMod val="8500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5400" b="1" dirty="0" smtClean="0">
                <a:gradFill>
                  <a:gsLst>
                    <a:gs pos="50000">
                      <a:schemeClr val="accent5"/>
                    </a:gs>
                    <a:gs pos="0">
                      <a:schemeClr val="accent5">
                        <a:lumMod val="25000"/>
                        <a:lumOff val="75000"/>
                      </a:schemeClr>
                    </a:gs>
                    <a:gs pos="100000">
                      <a:schemeClr val="accent5">
                        <a:lumMod val="8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5400" b="1" dirty="0" smtClean="0">
                <a:gradFill>
                  <a:gsLst>
                    <a:gs pos="50000">
                      <a:schemeClr val="accent5"/>
                    </a:gs>
                    <a:gs pos="0">
                      <a:schemeClr val="accent5">
                        <a:lumMod val="25000"/>
                        <a:lumOff val="75000"/>
                      </a:schemeClr>
                    </a:gs>
                    <a:gs pos="100000">
                      <a:schemeClr val="accent5">
                        <a:lumMod val="8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5400" b="1" dirty="0" smtClean="0">
                <a:gradFill>
                  <a:gsLst>
                    <a:gs pos="50000">
                      <a:schemeClr val="accent5"/>
                    </a:gs>
                    <a:gs pos="0">
                      <a:schemeClr val="accent5">
                        <a:lumMod val="25000"/>
                        <a:lumOff val="75000"/>
                      </a:schemeClr>
                    </a:gs>
                    <a:gs pos="100000">
                      <a:schemeClr val="accent5">
                        <a:lumMod val="8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我们将不断完善和优化。</a:t>
            </a:r>
            <a:r>
              <a:rPr lang="zh-CN" altLang="en-US" sz="4400" b="1" dirty="0" smtClean="0">
                <a:solidFill>
                  <a:schemeClr val="bg1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统</a:t>
            </a:r>
            <a:r>
              <a:rPr lang="zh-CN" altLang="en-US" sz="4400" dirty="0" smtClean="0">
                <a:solidFill>
                  <a:schemeClr val="bg1">
                    <a:alpha val="9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计分析</a:t>
            </a:r>
            <a:endParaRPr lang="zh-CN" altLang="en-US" sz="4400" dirty="0" smtClean="0">
              <a:solidFill>
                <a:schemeClr val="bg1">
                  <a:alpha val="9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352964" cy="114641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</a:rPr>
              <a:t>临床试验批准通知书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352964" cy="114641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</a:rPr>
              <a:t>研究背景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352964" cy="114641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</a:rPr>
              <a:t>研究目的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352964" cy="114641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</a:rPr>
              <a:t>前期研究结果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352964" cy="114641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</a:rPr>
              <a:t>研究设计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352964" cy="114641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</a:rPr>
              <a:t>入组标准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352964" cy="114641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</a:rPr>
              <a:t>排除标准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352964" cy="114641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</a:rPr>
              <a:t>给药方案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4400" dirty="0" smtClean="0">
            <a:solidFill>
              <a:schemeClr val="bg1">
                <a:alpha val="90000"/>
              </a:schemeClr>
            </a:solidFill>
            <a:latin typeface="方正正中黑简体" panose="02000000000000000000" pitchFamily="2" charset="-122"/>
            <a:ea typeface="方正正中黑简体" panose="02000000000000000000" pitchFamily="2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WPS 演示</Application>
  <PresentationFormat>宽屏</PresentationFormat>
  <Paragraphs>46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方正正中黑简体</vt:lpstr>
      <vt:lpstr>黑体</vt:lpstr>
      <vt:lpstr>Verdana</vt:lpstr>
      <vt:lpstr>微软雅黑</vt:lpstr>
      <vt:lpstr>Calibri</vt:lpstr>
      <vt:lpstr>Arial Unicode MS</vt:lpstr>
      <vt:lpstr>Office 主题</vt:lpstr>
      <vt:lpstr>PowerPoint 演示文稿</vt:lpstr>
      <vt:lpstr>临床试验批准通知书</vt:lpstr>
      <vt:lpstr>研究背景</vt:lpstr>
      <vt:lpstr>研究目的</vt:lpstr>
      <vt:lpstr>前期研究结果</vt:lpstr>
      <vt:lpstr>研究设计</vt:lpstr>
      <vt:lpstr>入组标准</vt:lpstr>
      <vt:lpstr>排除标准</vt:lpstr>
      <vt:lpstr>给药方案</vt:lpstr>
      <vt:lpstr>相关检查及随访</vt:lpstr>
      <vt:lpstr>研究流程图</vt:lpstr>
      <vt:lpstr>数据统计分析</vt:lpstr>
      <vt:lpstr>知情同意过程</vt:lpstr>
      <vt:lpstr>知情同意书</vt:lpstr>
      <vt:lpstr>招募广告</vt:lpstr>
      <vt:lpstr>研究团队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刘晓茜</cp:lastModifiedBy>
  <cp:revision>1121</cp:revision>
  <dcterms:created xsi:type="dcterms:W3CDTF">2015-07-08T07:24:00Z</dcterms:created>
  <dcterms:modified xsi:type="dcterms:W3CDTF">2025-06-10T00:52:43Z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DF75257FA99E4981BBC0610505BFD7C4_13</vt:lpwstr>
  </property>
</Properties>
</file>